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1" r:id="rId2"/>
    <p:sldId id="272" r:id="rId3"/>
    <p:sldId id="286" r:id="rId4"/>
    <p:sldId id="287" r:id="rId5"/>
    <p:sldId id="288" r:id="rId6"/>
    <p:sldId id="289" r:id="rId7"/>
    <p:sldId id="291" r:id="rId8"/>
    <p:sldId id="292" r:id="rId9"/>
    <p:sldId id="274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290" r:id="rId18"/>
    <p:sldId id="273" r:id="rId19"/>
    <p:sldId id="285" r:id="rId20"/>
    <p:sldId id="302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hyperlink" Target="https://www.figma.com/file/WbvRPvd8irUpSYr18MljrD/?node-id=327%3A3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WbvRPvd8irUpSYr18MljrD/?node-id=327%3A3" TargetMode="External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1F38D-6922-49B3-B2E1-C6C460B0CC3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1C564A-2984-41FF-9455-A8A7774303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hlinkClick xmlns:r="http://schemas.openxmlformats.org/officeDocument/2006/relationships" r:id="rId1"/>
            </a:rPr>
            <a:t>https://www.figma.com/file/WbvRPvd8irUpSYr18MljrD/?node-id=327%3A3</a:t>
          </a:r>
          <a:r>
            <a:rPr lang="en-US" b="0" i="0" dirty="0"/>
            <a:t> </a:t>
          </a:r>
          <a:endParaRPr lang="en-US" dirty="0"/>
        </a:p>
      </dgm:t>
    </dgm:pt>
    <dgm:pt modelId="{2014A76E-CE31-45EA-BAC5-2B0BDB1955EE}" type="parTrans" cxnId="{646B4420-780B-42C0-AB80-60AF528E76BC}">
      <dgm:prSet/>
      <dgm:spPr/>
      <dgm:t>
        <a:bodyPr/>
        <a:lstStyle/>
        <a:p>
          <a:endParaRPr lang="en-US"/>
        </a:p>
      </dgm:t>
    </dgm:pt>
    <dgm:pt modelId="{A529ECF4-DEA2-437A-A99C-53F848DC2508}" type="sibTrans" cxnId="{646B4420-780B-42C0-AB80-60AF528E76BC}">
      <dgm:prSet/>
      <dgm:spPr/>
      <dgm:t>
        <a:bodyPr/>
        <a:lstStyle/>
        <a:p>
          <a:endParaRPr lang="en-US"/>
        </a:p>
      </dgm:t>
    </dgm:pt>
    <dgm:pt modelId="{6595ABBC-0D9E-4E74-9671-3249CCBAC979}" type="pres">
      <dgm:prSet presAssocID="{4B81F38D-6922-49B3-B2E1-C6C460B0CC38}" presName="root" presStyleCnt="0">
        <dgm:presLayoutVars>
          <dgm:dir/>
          <dgm:resizeHandles val="exact"/>
        </dgm:presLayoutVars>
      </dgm:prSet>
      <dgm:spPr/>
    </dgm:pt>
    <dgm:pt modelId="{BB6F4F9F-AD3E-432D-94B3-437B3F5F77B4}" type="pres">
      <dgm:prSet presAssocID="{721C564A-2984-41FF-9455-A8A7774303E2}" presName="compNode" presStyleCnt="0"/>
      <dgm:spPr/>
    </dgm:pt>
    <dgm:pt modelId="{53FF9AE3-1383-4EAF-9224-33CE1FCDED6F}" type="pres">
      <dgm:prSet presAssocID="{721C564A-2984-41FF-9455-A8A7774303E2}" presName="iconRect" presStyleLbl="node1" presStyleIdx="0" presStyleCnt="1" custScaleX="115173" custScaleY="11853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5C5B31D6-B9FF-4B95-BB48-9FDC3E2ACB8B}" type="pres">
      <dgm:prSet presAssocID="{721C564A-2984-41FF-9455-A8A7774303E2}" presName="spaceRect" presStyleCnt="0"/>
      <dgm:spPr/>
    </dgm:pt>
    <dgm:pt modelId="{5F462456-2C91-450F-BF3F-AB6E5CD85933}" type="pres">
      <dgm:prSet presAssocID="{721C564A-2984-41FF-9455-A8A7774303E2}" presName="textRect" presStyleLbl="revTx" presStyleIdx="0" presStyleCnt="1" custScaleX="121425">
        <dgm:presLayoutVars>
          <dgm:chMax val="1"/>
          <dgm:chPref val="1"/>
        </dgm:presLayoutVars>
      </dgm:prSet>
      <dgm:spPr/>
    </dgm:pt>
  </dgm:ptLst>
  <dgm:cxnLst>
    <dgm:cxn modelId="{646B4420-780B-42C0-AB80-60AF528E76BC}" srcId="{4B81F38D-6922-49B3-B2E1-C6C460B0CC38}" destId="{721C564A-2984-41FF-9455-A8A7774303E2}" srcOrd="0" destOrd="0" parTransId="{2014A76E-CE31-45EA-BAC5-2B0BDB1955EE}" sibTransId="{A529ECF4-DEA2-437A-A99C-53F848DC2508}"/>
    <dgm:cxn modelId="{235AA57A-CFD4-479F-A3B9-63E04CDF6930}" type="presOf" srcId="{721C564A-2984-41FF-9455-A8A7774303E2}" destId="{5F462456-2C91-450F-BF3F-AB6E5CD85933}" srcOrd="0" destOrd="0" presId="urn:microsoft.com/office/officeart/2018/2/layout/IconLabelList"/>
    <dgm:cxn modelId="{506EF57F-A352-4C8E-AED6-51A6AEF3B5CD}" type="presOf" srcId="{4B81F38D-6922-49B3-B2E1-C6C460B0CC38}" destId="{6595ABBC-0D9E-4E74-9671-3249CCBAC979}" srcOrd="0" destOrd="0" presId="urn:microsoft.com/office/officeart/2018/2/layout/IconLabelList"/>
    <dgm:cxn modelId="{A959ABBA-AC36-43F2-92F2-9EDC7EEDBEE7}" type="presParOf" srcId="{6595ABBC-0D9E-4E74-9671-3249CCBAC979}" destId="{BB6F4F9F-AD3E-432D-94B3-437B3F5F77B4}" srcOrd="0" destOrd="0" presId="urn:microsoft.com/office/officeart/2018/2/layout/IconLabelList"/>
    <dgm:cxn modelId="{93A2C789-4E4D-4AE2-AD36-FFF500843131}" type="presParOf" srcId="{BB6F4F9F-AD3E-432D-94B3-437B3F5F77B4}" destId="{53FF9AE3-1383-4EAF-9224-33CE1FCDED6F}" srcOrd="0" destOrd="0" presId="urn:microsoft.com/office/officeart/2018/2/layout/IconLabelList"/>
    <dgm:cxn modelId="{4D3796FB-99A1-417E-8D13-E7D2297493B4}" type="presParOf" srcId="{BB6F4F9F-AD3E-432D-94B3-437B3F5F77B4}" destId="{5C5B31D6-B9FF-4B95-BB48-9FDC3E2ACB8B}" srcOrd="1" destOrd="0" presId="urn:microsoft.com/office/officeart/2018/2/layout/IconLabelList"/>
    <dgm:cxn modelId="{0F6CF25B-1363-42DC-8C52-585AA897F9D7}" type="presParOf" srcId="{BB6F4F9F-AD3E-432D-94B3-437B3F5F77B4}" destId="{5F462456-2C91-450F-BF3F-AB6E5CD859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F9AE3-1383-4EAF-9224-33CE1FCDED6F}">
      <dsp:nvSpPr>
        <dsp:cNvPr id="0" name=""/>
        <dsp:cNvSpPr/>
      </dsp:nvSpPr>
      <dsp:spPr>
        <a:xfrm>
          <a:off x="1503298" y="39354"/>
          <a:ext cx="2238963" cy="23042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62456-2C91-450F-BF3F-AB6E5CD85933}">
      <dsp:nvSpPr>
        <dsp:cNvPr id="0" name=""/>
        <dsp:cNvSpPr/>
      </dsp:nvSpPr>
      <dsp:spPr>
        <a:xfrm>
          <a:off x="0" y="2633879"/>
          <a:ext cx="52455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hlinkClick xmlns:r="http://schemas.openxmlformats.org/officeDocument/2006/relationships" r:id="rId3"/>
            </a:rPr>
            <a:t>https://www.figma.com/file/WbvRPvd8irUpSYr18MljrD/?node-id=327%3A3</a:t>
          </a:r>
          <a:r>
            <a:rPr lang="en-US" sz="1500" b="0" i="0" kern="1200" dirty="0"/>
            <a:t> </a:t>
          </a:r>
          <a:endParaRPr lang="en-US" sz="1500" kern="1200" dirty="0"/>
        </a:p>
      </dsp:txBody>
      <dsp:txXfrm>
        <a:off x="0" y="2633879"/>
        <a:ext cx="524556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CF51A-AC0A-4F77-AFCE-5EA57A6D3F05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0596B-4FA4-4647-BB6D-9B8B2CCE41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62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85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11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B315C-6F03-73C7-1BDB-FE964E602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ABDC4A-B290-F520-CBAA-05E1EDB2A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98643E-19D0-10D2-EC5C-B91AE2BA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A3C438-E4E7-C050-0495-E211F3A8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DC1D18-E17B-4633-9318-5C506BFE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13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BB58A-7CAF-C449-E315-8B180D69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21CB86-6448-0FB9-9E6E-D54DE9A8D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791DC-852F-F17A-F170-9EAF59EC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96E2D8-D33B-2551-5005-051766E3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89DE0-F2C6-8E0A-9BB6-A84864B1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02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6C26DA-7D7F-B8CC-1F67-2CBB38FC1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4DFD10-E96F-F4DC-EE1A-FEC91DA1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C12E46-8E62-D0B2-EAED-5B5F40C2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402185-B4F7-62E3-8233-07A96893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129565-9FC8-F4CA-F50C-8FF16D4E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9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260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3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37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915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744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3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D690E-A1C0-2FFD-804E-E23598AD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0FE01F-921E-43EB-20CE-0A9220388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28C5B1-D7D2-EA29-CE14-DCD6D947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D05F31-AC70-98EE-C75F-A57B7FFA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2A19D5-83CA-D711-1AA6-5C2ACC5D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56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76A6A-9A54-A0B2-6869-4D3994A5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AE0C8E-9E75-0FFA-5567-5343B72B8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3734B-310D-70C5-9AF6-483C6BA7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6F3648-E8B7-4AFD-0535-C5505856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ED8B7F-FBDA-AA51-BBF3-1A329D56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3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D2DBB-2A6D-51B7-6A67-E5593A6C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038381-2E4B-1AE0-2E35-66970964B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3C5D47-C439-E1CE-3053-06A32C15A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7F6263-6969-5E06-F975-9E531833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047899-D111-E889-08E6-94EAF0DF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44E76B-B0DE-6AE7-D661-34DDBAD7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6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7AB3B-B2F7-A64C-4A6E-6939F06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C741A2-CF6B-BA48-32C2-76DA39E99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160963-BAB6-9251-EBB8-CC07C63D3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73033C-5E9F-FAD6-2799-F2379538D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D4FB3E-1446-75EF-AEA0-D8866E490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B42C87-AD6F-FC4A-D50B-92E53706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EB4ADFB-30D7-E882-E38C-12D578B2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C01E422-F44A-F05B-8263-91C201D2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85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105E0-04BA-F852-C68B-2220912A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27757F-A6E6-ADFE-3A32-066AE967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76246A-1B6C-08BE-BE35-B9DA9523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EAA6D1-3208-E314-331B-E8205619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03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725AB3-2E12-79A1-837D-98E7FFC4E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B3210A4-975B-82B3-B3AA-CC5AE74C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7D6F56-A7B1-A5B3-83D3-F279ED7E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98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C960D-6737-1014-A226-65109786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49CE71-1E42-3478-2F52-605039D83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80CB1B-9166-FC91-F002-53622577C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778004-15FD-2D65-3F5C-A26B0CFB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6B018A-3C70-784C-16AD-0835C6E7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0A370B-F3AE-9E81-FCA9-FBB93921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69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551AC-6D15-2998-AE9F-BFC83B20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61D048-EBB0-1146-8DAE-93638E948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004CBE-1E59-1912-F9BC-2DB39777A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42A10C-5CAA-2C2F-E4DB-DD20DBE6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0ADBAF-8E4B-2191-6C3F-25907C6C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7A36C9-35EE-AEA2-D533-5823EABC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4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BC3E5-766D-5069-B7A2-779A2049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6E7E29-6C89-E624-5906-4940539C6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A3E363-77DB-F7D8-50DC-58C40C7F5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C5C58-0BA4-4280-983F-11DE52DFE3B1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3C3219-57BA-39ED-17BA-FFC89B08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BFE167-DA6C-CDE2-15AE-FA0A93071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07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7" r:id="rId16"/>
    <p:sldLayoutId id="214748366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testpad.com/" TargetMode="External"/><Relationship Id="rId13" Type="http://schemas.openxmlformats.org/officeDocument/2006/relationships/hyperlink" Target="https://kotlinlang.ru/" TargetMode="External"/><Relationship Id="rId3" Type="http://schemas.openxmlformats.org/officeDocument/2006/relationships/image" Target="../media/image47.jpeg"/><Relationship Id="rId7" Type="http://schemas.openxmlformats.org/officeDocument/2006/relationships/hyperlink" Target="https://learningapps.org/" TargetMode="External"/><Relationship Id="rId12" Type="http://schemas.openxmlformats.org/officeDocument/2006/relationships/hyperlink" Target="https://developer.android.com/guide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github.com/hseapp/HSEAuth-Android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reateyoursociety.com/" TargetMode="External"/><Relationship Id="rId11" Type="http://schemas.openxmlformats.org/officeDocument/2006/relationships/hyperlink" Target="https://www.coursera.org/" TargetMode="External"/><Relationship Id="rId5" Type="http://schemas.openxmlformats.org/officeDocument/2006/relationships/hyperlink" Target="https://www.campusgroups.com/" TargetMode="External"/><Relationship Id="rId15" Type="http://schemas.openxmlformats.org/officeDocument/2006/relationships/hyperlink" Target="https://www.cometchat.com/" TargetMode="External"/><Relationship Id="rId10" Type="http://schemas.openxmlformats.org/officeDocument/2006/relationships/hyperlink" Target="https://quizizz.com/" TargetMode="External"/><Relationship Id="rId4" Type="http://schemas.openxmlformats.org/officeDocument/2006/relationships/hyperlink" Target="https://vk.com/" TargetMode="External"/><Relationship Id="rId9" Type="http://schemas.openxmlformats.org/officeDocument/2006/relationships/hyperlink" Target="https://www.classmarker.com/online-testing/faq/" TargetMode="External"/><Relationship Id="rId14" Type="http://schemas.openxmlformats.org/officeDocument/2006/relationships/hyperlink" Target="https://console.firebase.google.com/u/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slombekTurakulov/HSEApple" TargetMode="Externa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iuturakulov@edu.hse.r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03012"/>
            <a:ext cx="10259626" cy="1978323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/>
              <a:t>«</a:t>
            </a:r>
            <a:r>
              <a:rPr lang="en-US" sz="3200" dirty="0"/>
              <a:t>HSE Apple</a:t>
            </a:r>
            <a:r>
              <a:rPr lang="ru-RU" sz="3200" dirty="0"/>
              <a:t>»</a:t>
            </a:r>
            <a:r>
              <a:rPr lang="en-US" sz="3200" dirty="0"/>
              <a:t> - </a:t>
            </a:r>
            <a:r>
              <a:rPr lang="ru-RU" sz="3200" dirty="0"/>
              <a:t>образовательная социальная сеть для НИСа по </a:t>
            </a:r>
            <a:r>
              <a:rPr lang="en-US" sz="3200" dirty="0"/>
              <a:t>iOS</a:t>
            </a:r>
            <a:r>
              <a:rPr lang="ru-RU" sz="3200" dirty="0"/>
              <a:t> разработке </a:t>
            </a:r>
            <a:r>
              <a:rPr lang="en-US" sz="3200" dirty="0"/>
              <a:t>/</a:t>
            </a:r>
            <a:r>
              <a:rPr lang="en-US" sz="3200" dirty="0">
                <a:effectLst/>
                <a:latin typeface="HSE Sans" panose="02000000000000000000"/>
                <a:ea typeface="Calibri" panose="020F0502020204030204" pitchFamily="34" charset="0"/>
              </a:rPr>
              <a:t>educational social network for a research seminar on iOS development</a:t>
            </a:r>
            <a:br>
              <a:rPr lang="en-US" sz="3200" dirty="0">
                <a:effectLst/>
                <a:latin typeface="HSE Sans" panose="02000000000000000000"/>
                <a:ea typeface="Calibri" panose="020F0502020204030204" pitchFamily="34" charset="0"/>
              </a:rPr>
            </a:br>
            <a:r>
              <a:rPr lang="ru-RU" sz="3200" dirty="0">
                <a:effectLst/>
                <a:latin typeface="HSE Sans" panose="02000000000000000000"/>
                <a:ea typeface="Calibri" panose="020F0502020204030204" pitchFamily="34" charset="0"/>
              </a:rPr>
              <a:t> </a:t>
            </a:r>
            <a:r>
              <a:rPr lang="ru-RU" sz="2400" dirty="0">
                <a:latin typeface="HSE Sans" panose="02000000000000000000"/>
                <a:ea typeface="Calibri" panose="020F0502020204030204" pitchFamily="34" charset="0"/>
              </a:rPr>
              <a:t>Программный</a:t>
            </a:r>
            <a:r>
              <a:rPr lang="en-US" sz="2400" dirty="0">
                <a:latin typeface="HSE Sans" panose="02000000000000000000"/>
                <a:ea typeface="Calibri" panose="020F0502020204030204" pitchFamily="34" charset="0"/>
              </a:rPr>
              <a:t>,  </a:t>
            </a:r>
            <a:r>
              <a:rPr lang="ru-RU" sz="2400" dirty="0">
                <a:effectLst/>
                <a:latin typeface="HSE Sans" panose="02000000000000000000"/>
                <a:ea typeface="Calibri" panose="020F0502020204030204" pitchFamily="34" charset="0"/>
              </a:rPr>
              <a:t>Командный проект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2022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7095" y="4428336"/>
            <a:ext cx="4218581" cy="1612455"/>
          </a:xfrm>
        </p:spPr>
        <p:txBody>
          <a:bodyPr>
            <a:noAutofit/>
          </a:bodyPr>
          <a:lstStyle/>
          <a:p>
            <a:pPr algn="r"/>
            <a:r>
              <a:rPr lang="ru-RU" sz="1700" dirty="0"/>
              <a:t>Руководитель</a:t>
            </a:r>
            <a:r>
              <a:rPr lang="en-US" sz="1700" dirty="0"/>
              <a:t>:</a:t>
            </a:r>
            <a:endParaRPr lang="ru-RU" sz="1700" dirty="0"/>
          </a:p>
          <a:p>
            <a:pPr algn="r"/>
            <a:r>
              <a:rPr lang="ru-RU" sz="1700" dirty="0"/>
              <a:t>Приглашённый преподаватель департамента программной инженерии </a:t>
            </a:r>
          </a:p>
          <a:p>
            <a:pPr algn="r"/>
            <a:r>
              <a:rPr lang="ru-RU" sz="1700" dirty="0"/>
              <a:t>Сосновский Григорий Михайлович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1411C494-7E6B-3F9F-F0BC-1E07A6FB160E}"/>
              </a:ext>
            </a:extLst>
          </p:cNvPr>
          <p:cNvSpPr txBox="1">
            <a:spLocks/>
          </p:cNvSpPr>
          <p:nvPr/>
        </p:nvSpPr>
        <p:spPr>
          <a:xfrm>
            <a:off x="966324" y="4428337"/>
            <a:ext cx="5129676" cy="16124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700" dirty="0"/>
              <a:t>Выполнил студент группы БПИ204</a:t>
            </a:r>
          </a:p>
          <a:p>
            <a:r>
              <a:rPr lang="ru-RU" sz="1700" dirty="0"/>
              <a:t>образовательной программы </a:t>
            </a:r>
          </a:p>
          <a:p>
            <a:r>
              <a:rPr lang="ru-RU" sz="1700" dirty="0"/>
              <a:t>09.03.04 «Программная инженерия»</a:t>
            </a:r>
          </a:p>
          <a:p>
            <a:r>
              <a:rPr lang="ru-RU" sz="1700" dirty="0"/>
              <a:t>Туракулов Исломбек Улугбекович</a:t>
            </a:r>
            <a:endParaRPr lang="en-US" sz="1700" dirty="0"/>
          </a:p>
          <a:p>
            <a:pPr algn="r"/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Авторизация через ЕЛК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br>
              <a:rPr lang="ru-RU" dirty="0"/>
            </a:br>
            <a:r>
              <a:rPr lang="ru-RU" dirty="0"/>
              <a:t>Страница «Авторизация»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ADAF65-2559-4BC2-C031-72D2F2A54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660517"/>
            <a:ext cx="2209212" cy="466389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монитор, электроника, iPod&#10;&#10;Автоматически созданное описание">
            <a:extLst>
              <a:ext uri="{FF2B5EF4-FFF2-40B4-BE49-F238E27FC236}">
                <a16:creationId xmlns:a16="http://schemas.microsoft.com/office/drawing/2014/main" id="{3A1E119C-E875-167F-AA24-AD795CDC2B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" t="1635" r="7838"/>
          <a:stretch/>
        </p:blipFill>
        <p:spPr>
          <a:xfrm>
            <a:off x="3325813" y="1660517"/>
            <a:ext cx="2336800" cy="48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2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Страница «Выбор курсов» и «Чаты»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Выбор курсов и главная страница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DDC013-4C12-41FB-B4F9-BA3E579D2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4" y="1796728"/>
            <a:ext cx="2307960" cy="4872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 descr="Изображение выглядит как текст, монитор, электроника, iPod&#10;&#10;Автоматически созданное описание">
            <a:extLst>
              <a:ext uri="{FF2B5EF4-FFF2-40B4-BE49-F238E27FC236}">
                <a16:creationId xmlns:a16="http://schemas.microsoft.com/office/drawing/2014/main" id="{D0F00791-4775-C287-9F71-1CEA94A03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444" r="9585" b="2097"/>
          <a:stretch/>
        </p:blipFill>
        <p:spPr>
          <a:xfrm>
            <a:off x="2882056" y="1932939"/>
            <a:ext cx="2169160" cy="459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Страница «Выбор курсов» и «Чаты»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Выбор курсов и главная страница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BC854A-7BC7-E1D0-25EA-CEAC704CA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17" y="1637656"/>
            <a:ext cx="2351274" cy="4963801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монитор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80B7A1C7-7DB6-1EFB-85A7-221A87324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r="7678"/>
          <a:stretch/>
        </p:blipFill>
        <p:spPr>
          <a:xfrm>
            <a:off x="3531366" y="1660517"/>
            <a:ext cx="2351274" cy="494953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08834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Текущие и завершённые тесты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«Тесты»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9FB360-78B3-A31B-4A88-2A0F00A4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833" y="1371582"/>
            <a:ext cx="2515362" cy="531021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FEF0FEC-E915-E228-5C64-704C8220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46" y="1690828"/>
            <a:ext cx="2815833" cy="49597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6A0F2E-6DCA-07F2-3C7A-CEB8C2EF7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9263" y="1690828"/>
            <a:ext cx="2806889" cy="4990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3248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>
            <a:normAutofit fontScale="90000"/>
          </a:bodyPr>
          <a:lstStyle/>
          <a:p>
            <a:r>
              <a:rPr lang="ru-RU" dirty="0"/>
              <a:t>Создание и удаление новостного события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«Новости»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3D5CEE-05F9-9DE1-EFF5-E65ED04E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063" y="1552423"/>
            <a:ext cx="2393417" cy="505277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монитор, телефон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71F81128-4BF1-94EF-5941-364415E14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r="7693"/>
          <a:stretch/>
        </p:blipFill>
        <p:spPr>
          <a:xfrm>
            <a:off x="2513249" y="1735932"/>
            <a:ext cx="2253006" cy="474793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монитор, снимок экрана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C904FF36-332E-C1B6-FC73-99003A5CF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09" y="1552426"/>
            <a:ext cx="2393416" cy="50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4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Изменение новостного события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527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«Новости»</a:t>
            </a:r>
          </a:p>
        </p:txBody>
      </p:sp>
      <p:pic>
        <p:nvPicPr>
          <p:cNvPr id="10" name="Рисунок 9" descr="Изображение выглядит как текст, монитор, телефон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EDF03BF5-E0A1-19AA-101E-C111FC654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r="7953"/>
          <a:stretch/>
        </p:blipFill>
        <p:spPr>
          <a:xfrm>
            <a:off x="3128963" y="1577024"/>
            <a:ext cx="2400300" cy="50829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9B8595-1B54-B654-AA6C-16D6BE43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85" y="1752383"/>
            <a:ext cx="2661894" cy="473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5" y="1244591"/>
            <a:ext cx="5510105" cy="904720"/>
          </a:xfrm>
        </p:spPr>
        <p:txBody>
          <a:bodyPr>
            <a:noAutofit/>
          </a:bodyPr>
          <a:lstStyle/>
          <a:p>
            <a:r>
              <a:rPr lang="ru-RU" dirty="0"/>
              <a:t>Профиль пользователя с ролью «Ассистент» или «Студент»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«Профиль»</a:t>
            </a:r>
          </a:p>
        </p:txBody>
      </p:sp>
      <p:pic>
        <p:nvPicPr>
          <p:cNvPr id="7" name="Рисунок 6" descr="Изображение выглядит как текст, электрон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471635D-AFC9-FE6F-F21A-0E26543D6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60" y="2138036"/>
            <a:ext cx="2419295" cy="4300968"/>
          </a:xfrm>
          <a:prstGeom prst="rect">
            <a:avLst/>
          </a:prstGeom>
        </p:spPr>
      </p:pic>
      <p:pic>
        <p:nvPicPr>
          <p:cNvPr id="9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C6D59E8C-C778-9354-A5A3-325612AD4F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8152" y="2038912"/>
            <a:ext cx="2144118" cy="4618102"/>
          </a:xfrm>
          <a:prstGeom prst="rect">
            <a:avLst/>
          </a:prstGeom>
        </p:spPr>
      </p:pic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FC83D2AE-B472-2899-41A9-5E01EEEBD26E}"/>
              </a:ext>
            </a:extLst>
          </p:cNvPr>
          <p:cNvSpPr txBox="1">
            <a:spLocks/>
          </p:cNvSpPr>
          <p:nvPr/>
        </p:nvSpPr>
        <p:spPr>
          <a:xfrm>
            <a:off x="6235937" y="1244591"/>
            <a:ext cx="6572389" cy="7348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dirty="0"/>
              <a:t>Профиль пользователя с ролью «Преподаватель»</a:t>
            </a:r>
          </a:p>
        </p:txBody>
      </p:sp>
      <p:pic>
        <p:nvPicPr>
          <p:cNvPr id="13" name="Рисунок 12" descr="Изображение выглядит как текст, экра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9010C25-41E3-C3F5-DD42-DADA209EBA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58" y="1893504"/>
            <a:ext cx="2256399" cy="47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01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2D47510-4C8A-F4E2-2A1B-0786D7DF5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94" y="1896326"/>
            <a:ext cx="2993135" cy="6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F46C342-D7C0-6485-D6F8-C07B837F8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76" y="2148737"/>
            <a:ext cx="3764632" cy="11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Auth 2.0 logo">
            <a:extLst>
              <a:ext uri="{FF2B5EF4-FFF2-40B4-BE49-F238E27FC236}">
                <a16:creationId xmlns:a16="http://schemas.microsoft.com/office/drawing/2014/main" id="{E31EF6B4-A3CE-E8B5-1D9A-9628914C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679" y="2914226"/>
            <a:ext cx="1296966" cy="128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73B2E1-E4CF-CF4B-3AAC-47F5332BB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4921" y="4295273"/>
            <a:ext cx="3328483" cy="63906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1CCB60F-51AB-753F-0911-BD577CE4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599" y="4031994"/>
            <a:ext cx="673343" cy="6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A0FB2A-7E1C-F0D2-0395-B0A1DB6B67F7}"/>
              </a:ext>
            </a:extLst>
          </p:cNvPr>
          <p:cNvSpPr txBox="1"/>
          <p:nvPr/>
        </p:nvSpPr>
        <p:spPr>
          <a:xfrm>
            <a:off x="7317889" y="4076277"/>
            <a:ext cx="2508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SE Sans" panose="02000000000000000000"/>
              </a:rPr>
              <a:t>HSE Auth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4D29C70-9C90-B04B-BD6E-E443A58DD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69" y="5130584"/>
            <a:ext cx="2936488" cy="8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16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95437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en-US" dirty="0"/>
              <a:t>HSE Apple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образовательная социальная сеть для </a:t>
            </a:r>
            <a:r>
              <a:rPr lang="ru-RU" dirty="0" err="1"/>
              <a:t>НИСа</a:t>
            </a:r>
            <a:r>
              <a:rPr lang="ru-RU" dirty="0"/>
              <a:t> по </a:t>
            </a:r>
            <a:r>
              <a:rPr lang="en-US" dirty="0"/>
              <a:t>iOS</a:t>
            </a:r>
            <a:r>
              <a:rPr lang="ru-RU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5103702" cy="2873057"/>
          </a:xfrm>
        </p:spPr>
        <p:txBody>
          <a:bodyPr>
            <a:normAutofit/>
          </a:bodyPr>
          <a:lstStyle/>
          <a:p>
            <a:r>
              <a:rPr lang="ru-RU" sz="1500" dirty="0"/>
              <a:t>Данное мобильное приложение является новизной на рынке РФ. </a:t>
            </a:r>
          </a:p>
          <a:p>
            <a:r>
              <a:rPr lang="ru-RU" sz="1500" dirty="0"/>
              <a:t>Большинство конкурентов прекратили деятельность в России</a:t>
            </a:r>
            <a:r>
              <a:rPr lang="en-US" sz="1500" dirty="0"/>
              <a:t>.</a:t>
            </a:r>
            <a:r>
              <a:rPr lang="ru-RU" sz="1500" dirty="0"/>
              <a:t> Наше приложение заменяет все функции в единое целое.</a:t>
            </a:r>
          </a:p>
          <a:p>
            <a:r>
              <a:rPr lang="ru-RU" sz="1500" dirty="0"/>
              <a:t>Бесплатная и единая система успешного прохождения студенту курса в одном приложении.</a:t>
            </a:r>
          </a:p>
          <a:p>
            <a:r>
              <a:rPr lang="ru-RU" sz="1500" dirty="0"/>
              <a:t>Безопасное использование приложения без пагубно влияющих факторов</a:t>
            </a:r>
          </a:p>
          <a:p>
            <a:endParaRPr lang="ru-RU" sz="15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01EB215-1F1E-F3B6-1C86-B9423AC64A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ru-RU" sz="1500" dirty="0"/>
              <a:t>Расширение функционала создания</a:t>
            </a:r>
            <a:r>
              <a:rPr lang="en-US" sz="1500" dirty="0"/>
              <a:t>/</a:t>
            </a:r>
            <a:r>
              <a:rPr lang="ru-RU" sz="1500" dirty="0"/>
              <a:t>просмотра</a:t>
            </a:r>
            <a:r>
              <a:rPr lang="en-US" sz="1500" dirty="0"/>
              <a:t>/</a:t>
            </a:r>
            <a:r>
              <a:rPr lang="ru-RU" sz="1500" dirty="0"/>
              <a:t>прохождения заданий. Подключать сторонние </a:t>
            </a:r>
            <a:r>
              <a:rPr lang="en-US" sz="1500" dirty="0"/>
              <a:t>API</a:t>
            </a:r>
            <a:r>
              <a:rPr lang="ru-RU" sz="1500" dirty="0"/>
              <a:t> сервисы для лёгкого создания разных заданий из выбранной категории.</a:t>
            </a:r>
          </a:p>
          <a:p>
            <a:r>
              <a:rPr lang="ru-RU" sz="1500" dirty="0"/>
              <a:t>Расширение функционала новостной ленты</a:t>
            </a:r>
            <a:r>
              <a:rPr lang="en-US" sz="1500" dirty="0"/>
              <a:t>:</a:t>
            </a:r>
            <a:r>
              <a:rPr lang="ru-RU" sz="1500" dirty="0"/>
              <a:t> добавить местоположение</a:t>
            </a:r>
            <a:r>
              <a:rPr lang="en-US" sz="1500" dirty="0"/>
              <a:t>,</a:t>
            </a:r>
            <a:r>
              <a:rPr lang="ru-RU" sz="1500" dirty="0"/>
              <a:t> добавить файлы</a:t>
            </a:r>
            <a:r>
              <a:rPr lang="en-US" sz="1500" dirty="0"/>
              <a:t>,</a:t>
            </a:r>
            <a:r>
              <a:rPr lang="ru-RU" sz="1500" dirty="0"/>
              <a:t> прямые трансляции.</a:t>
            </a:r>
          </a:p>
          <a:p>
            <a:r>
              <a:rPr lang="ru-RU" sz="1500" dirty="0"/>
              <a:t>Расширение функционала чата</a:t>
            </a:r>
            <a:r>
              <a:rPr lang="en-US" sz="1500" dirty="0"/>
              <a:t>:</a:t>
            </a:r>
            <a:r>
              <a:rPr lang="ru-RU" sz="1500" dirty="0"/>
              <a:t> добавить онлайн встречи студентов в самом приложении</a:t>
            </a:r>
            <a:r>
              <a:rPr lang="en-US" sz="1500" dirty="0"/>
              <a:t>,</a:t>
            </a:r>
            <a:r>
              <a:rPr lang="ru-RU" sz="1500" dirty="0"/>
              <a:t> защита домашних заданий студентов внутри приложения в онлайн режиме используя </a:t>
            </a:r>
            <a:r>
              <a:rPr lang="en-US" sz="1500" dirty="0"/>
              <a:t>API</a:t>
            </a:r>
            <a:r>
              <a:rPr lang="ru-RU" sz="1500" dirty="0"/>
              <a:t> </a:t>
            </a:r>
            <a:r>
              <a:rPr lang="en-US" sz="1500" dirty="0"/>
              <a:t>Zoom.</a:t>
            </a:r>
            <a:endParaRPr lang="ru-RU" sz="1500" dirty="0"/>
          </a:p>
          <a:p>
            <a:r>
              <a:rPr lang="ru-RU" sz="1500" dirty="0"/>
              <a:t>Расширение функционала автоматической проверки заявок на курс.</a:t>
            </a:r>
          </a:p>
          <a:p>
            <a:r>
              <a:rPr lang="ru-RU" sz="1500" dirty="0"/>
              <a:t>Расширение приложения для других курсов.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299646" cy="408109"/>
          </a:xfrm>
        </p:spPr>
        <p:txBody>
          <a:bodyPr/>
          <a:lstStyle/>
          <a:p>
            <a:r>
              <a:rPr lang="ru-RU" dirty="0"/>
              <a:t>Особенности приложения «</a:t>
            </a:r>
            <a:r>
              <a:rPr lang="en-US" dirty="0"/>
              <a:t>HSE Apple</a:t>
            </a:r>
            <a:r>
              <a:rPr lang="ru-RU" dirty="0"/>
              <a:t>»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4943366" cy="777025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Особенности разрабатываемого программного обеспечения</a:t>
            </a: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002BFFF2-C8FE-5EB9-79C4-8503D70809E1}"/>
              </a:ext>
            </a:extLst>
          </p:cNvPr>
          <p:cNvSpPr txBox="1">
            <a:spLocks/>
          </p:cNvSpPr>
          <p:nvPr/>
        </p:nvSpPr>
        <p:spPr>
          <a:xfrm>
            <a:off x="6259892" y="1447780"/>
            <a:ext cx="4943366" cy="777025"/>
          </a:xfrm>
          <a:prstGeom prst="rect">
            <a:avLst/>
          </a:prstGeom>
        </p:spPr>
        <p:txBody>
          <a:bodyPr vert="horz" lIns="0" tIns="0" rIns="0" bIns="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2800" dirty="0"/>
              <a:t>Будущие обновления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0012F3-4A47-0790-20E3-CD21B74ED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04" y="1503141"/>
            <a:ext cx="9627909" cy="4813955"/>
          </a:xfrm>
          <a:prstGeom prst="rect">
            <a:avLst/>
          </a:prstGeom>
          <a:noFill/>
          <a:effectLst>
            <a:outerShdw blurRad="50800" dist="50800" dir="5400000" sx="13000" sy="13000" algn="ctr" rotWithShape="0">
              <a:schemeClr val="bg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D57C8FB-8068-CC7B-4B61-6BB87B5E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36ADD34-E991-A151-5D83-B78C29D07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071868"/>
            <a:ext cx="11243430" cy="4245228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15000"/>
              </a:lnSpc>
            </a:pPr>
            <a:endParaRPr lang="en-US" sz="2800" dirty="0">
              <a:solidFill>
                <a:schemeClr val="accent1">
                  <a:lumMod val="75000"/>
                </a:schemeClr>
              </a:solidFill>
              <a:effectLst/>
              <a:latin typeface="HSE Sans" panose="020000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ВКонтакте [Электронный ресурс]. Режим доступа: 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https://vk.com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необходима авторизация)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The all-in-one campus experience management platform // Campus Group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].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www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800" u="sng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campusgroups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com/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свободный).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Skyrocket your society // Society App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].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://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www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.</a:t>
            </a:r>
            <a:r>
              <a:rPr lang="en-US" sz="2800" u="sng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createyoursociety</a:t>
            </a:r>
            <a:r>
              <a:rPr lang="ru-RU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.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com/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доступный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LearningApps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https://learningapps.org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13.05.2022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необходима авторизац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ия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Online test pads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https://onlinetestpad.com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 (Дата обращения 13.05.2022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необходима авторизация)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ClassMarker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https://www.classmarker.com/online-testing/faq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свободный)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Quizziz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2800" u="sng" dirty="0" err="1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quizizz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свободный)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Coursera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</a:t>
            </a:r>
            <a:r>
              <a:rPr lang="ru-RU" sz="28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8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частично свободный)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Документация по операционной системе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Android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ресурс]//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URL: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2"/>
              </a:rPr>
              <a:t>https://developer.android.com/guide/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  (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обращения: 15.05.2022, режим доступа: свободный).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Программирование на языке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Kotlin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ресурс]. Режим доступа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3"/>
              </a:rPr>
              <a:t>https://kotlinlang.ru/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  (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обращения: 15.05.2022, свободный).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Firebase [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]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. Режим доступа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4"/>
              </a:rPr>
              <a:t>https://console.firebase.google.com/u/0/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 (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15.05.2022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,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необходима авторизация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)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 err="1"/>
              <a:t>CometUI</a:t>
            </a:r>
            <a:r>
              <a:rPr lang="en-US" sz="2800" dirty="0"/>
              <a:t> [</a:t>
            </a:r>
            <a:r>
              <a:rPr lang="ru-RU" sz="2800" dirty="0"/>
              <a:t>Электронный ресурс</a:t>
            </a:r>
            <a:r>
              <a:rPr lang="en-US" sz="2800" dirty="0"/>
              <a:t>]</a:t>
            </a:r>
            <a:r>
              <a:rPr lang="ru-RU" sz="2800" dirty="0"/>
              <a:t>. Режим доступа</a:t>
            </a:r>
            <a:r>
              <a:rPr lang="en-US" sz="2800" dirty="0"/>
              <a:t>:  </a:t>
            </a:r>
            <a:r>
              <a:rPr lang="en-US" sz="2800" dirty="0">
                <a:hlinkClick r:id="rId15"/>
              </a:rPr>
              <a:t>https://www.cometchat.com/</a:t>
            </a:r>
            <a:r>
              <a:rPr lang="en-US" sz="2800" dirty="0"/>
              <a:t> (</a:t>
            </a:r>
            <a:r>
              <a:rPr lang="ru-RU" sz="2800" dirty="0"/>
              <a:t>Дата обращения</a:t>
            </a:r>
            <a:r>
              <a:rPr lang="en-US" sz="2800" dirty="0"/>
              <a:t>: 15.05.2022,</a:t>
            </a:r>
            <a:r>
              <a:rPr lang="ru-RU" sz="2800" dirty="0"/>
              <a:t> свободный</a:t>
            </a:r>
            <a:r>
              <a:rPr lang="en-US" sz="2800" dirty="0"/>
              <a:t>)</a:t>
            </a:r>
            <a:endParaRPr lang="ru-RU" sz="2800" dirty="0"/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2800" dirty="0"/>
              <a:t>HSE Auth [</a:t>
            </a:r>
            <a:r>
              <a:rPr lang="ru-RU" sz="2800" dirty="0"/>
              <a:t>Электронный ресурс</a:t>
            </a:r>
            <a:r>
              <a:rPr lang="en-US" sz="2800" dirty="0"/>
              <a:t>]</a:t>
            </a:r>
            <a:r>
              <a:rPr lang="ru-RU" sz="2800" dirty="0"/>
              <a:t>. Режим доступа</a:t>
            </a:r>
            <a:r>
              <a:rPr lang="en-US" sz="2800" dirty="0"/>
              <a:t>: </a:t>
            </a:r>
            <a:r>
              <a:rPr lang="en-US" sz="2800" dirty="0">
                <a:hlinkClick r:id="rId16"/>
              </a:rPr>
              <a:t>https://github.com/hseapp/HSEAuth-Android</a:t>
            </a:r>
            <a:r>
              <a:rPr lang="en-US" sz="2800" dirty="0"/>
              <a:t> (</a:t>
            </a:r>
            <a:r>
              <a:rPr lang="ru-RU" sz="2800" dirty="0"/>
              <a:t>Дата обращения</a:t>
            </a:r>
            <a:r>
              <a:rPr lang="en-US" sz="2800" dirty="0"/>
              <a:t>: 15.05.2022,</a:t>
            </a:r>
            <a:r>
              <a:rPr lang="ru-RU" sz="2800" dirty="0"/>
              <a:t> свободный</a:t>
            </a:r>
            <a:r>
              <a:rPr lang="en-US" sz="2800" dirty="0"/>
              <a:t>)</a:t>
            </a:r>
            <a:endParaRPr lang="ru-RU" sz="2800" dirty="0"/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endParaRPr lang="ru-RU" sz="2800" dirty="0">
              <a:solidFill>
                <a:schemeClr val="accent1">
                  <a:lumMod val="75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46B562-3258-67C0-8A8C-A3B65D132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0FCB9D-934C-ECDC-9D39-5BD340B0D4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en-US" dirty="0"/>
              <a:t>HSE Apple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образовательная социальная сеть для </a:t>
            </a:r>
            <a:r>
              <a:rPr lang="ru-RU" dirty="0" err="1"/>
              <a:t>НИСа</a:t>
            </a:r>
            <a:r>
              <a:rPr lang="ru-RU" dirty="0"/>
              <a:t> по </a:t>
            </a:r>
            <a:r>
              <a:rPr lang="en-US" dirty="0"/>
              <a:t>iOS</a:t>
            </a:r>
            <a:r>
              <a:rPr lang="ru-RU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B6270E3-3F33-AAB5-4B58-F251C86E2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Библиография</a:t>
            </a:r>
          </a:p>
        </p:txBody>
      </p:sp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01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НИСа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1000" dirty="0"/>
            </a:b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96B90D9E-E35D-AD35-5B5C-15023C68E4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200" y="2224814"/>
            <a:ext cx="5895926" cy="4051141"/>
          </a:xfrm>
        </p:spPr>
        <p:txBody>
          <a:bodyPr anchor="ctr">
            <a:noAutofit/>
          </a:bodyPr>
          <a:lstStyle/>
          <a:p>
            <a:pPr marL="342900" indent="-342900">
              <a:buAutoNum type="arabicParenR"/>
            </a:pPr>
            <a:r>
              <a:rPr lang="ru-RU" sz="1600" dirty="0"/>
              <a:t>Изучить российские и зарубежные аналоги по теме КР</a:t>
            </a:r>
          </a:p>
          <a:p>
            <a:pPr marL="342900" indent="-342900">
              <a:buAutoNum type="arabicParenR"/>
            </a:pPr>
            <a:r>
              <a:rPr lang="ru-RU" sz="1600" dirty="0"/>
              <a:t>Выбрать архитектуру</a:t>
            </a:r>
          </a:p>
          <a:p>
            <a:pPr marL="342900" indent="-342900">
              <a:buAutoNum type="arabicParenR"/>
            </a:pPr>
            <a:r>
              <a:rPr lang="ru-RU" sz="1600" dirty="0"/>
              <a:t>Создать макет приложения</a:t>
            </a:r>
          </a:p>
          <a:p>
            <a:pPr marL="342900" indent="-342900">
              <a:buAutoNum type="arabicParenR"/>
            </a:pPr>
            <a:r>
              <a:rPr lang="ru-RU" sz="1600" dirty="0"/>
              <a:t>Реализовать взаимодействие с серверной частью</a:t>
            </a:r>
          </a:p>
          <a:p>
            <a:pPr marL="342900" indent="-342900">
              <a:buAutoNum type="arabicParenR"/>
            </a:pPr>
            <a:r>
              <a:rPr lang="ru-RU" sz="1600" dirty="0"/>
              <a:t>Реализовать авторизацию через ЕЛК</a:t>
            </a:r>
            <a:endParaRPr lang="en-US" sz="1600" dirty="0"/>
          </a:p>
          <a:p>
            <a:pPr marL="342900" indent="-342900">
              <a:buAutoNum type="arabicParenR"/>
            </a:pPr>
            <a:r>
              <a:rPr lang="ru-RU" sz="1600" dirty="0"/>
              <a:t>Разработать чат для пользователей курса</a:t>
            </a:r>
            <a:endParaRPr lang="en-US" sz="1600" dirty="0"/>
          </a:p>
          <a:p>
            <a:pPr marL="342900" indent="-342900">
              <a:buAutoNum type="arabicParenR"/>
            </a:pPr>
            <a:r>
              <a:rPr lang="ru-RU" sz="1600" dirty="0"/>
              <a:t>Реализовать создание заданий для пользователей курса</a:t>
            </a:r>
            <a:endParaRPr lang="en-US" sz="1600" dirty="0"/>
          </a:p>
          <a:p>
            <a:pPr marL="342900" indent="-342900">
              <a:buAutoNum type="arabicParenR"/>
            </a:pPr>
            <a:r>
              <a:rPr lang="ru-RU" sz="1600" dirty="0"/>
              <a:t>Реализовать создание новостей </a:t>
            </a:r>
          </a:p>
          <a:p>
            <a:pPr marL="342900" indent="-342900">
              <a:buAutoNum type="arabicParenR"/>
            </a:pPr>
            <a:r>
              <a:rPr lang="ru-RU" sz="1600" dirty="0"/>
              <a:t>Реализовать отправку и загрузку файлов</a:t>
            </a:r>
            <a:endParaRPr lang="en-US" sz="1600" dirty="0"/>
          </a:p>
          <a:p>
            <a:pPr marL="342900" indent="-342900">
              <a:buAutoNum type="arabicParenR"/>
            </a:pPr>
            <a:r>
              <a:rPr lang="ru-RU" sz="1600" dirty="0"/>
              <a:t>Реализовать новостную ленту для пользователей курса</a:t>
            </a:r>
          </a:p>
          <a:p>
            <a:pPr marL="342900" indent="-342900">
              <a:buAutoNum type="arabicParenR"/>
            </a:pPr>
            <a:r>
              <a:rPr lang="ru-RU" sz="1600" dirty="0"/>
              <a:t>Реализовать прохождение заданий для пользователей курса</a:t>
            </a:r>
            <a:endParaRPr lang="en-US" sz="1600" dirty="0"/>
          </a:p>
          <a:p>
            <a:pPr marL="342900" indent="-342900">
              <a:buAutoNum type="arabicParenR"/>
            </a:pPr>
            <a:r>
              <a:rPr lang="ru-RU" sz="1600" dirty="0"/>
              <a:t>Реализовать выбор языковой локализации приложения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CB451C95-6C2B-F09F-E71F-1D21CF8331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9892" y="2224814"/>
            <a:ext cx="5623465" cy="3451794"/>
          </a:xfrm>
        </p:spPr>
        <p:txBody>
          <a:bodyPr>
            <a:normAutofit/>
          </a:bodyPr>
          <a:lstStyle/>
          <a:p>
            <a:r>
              <a:rPr lang="ru-RU" dirty="0"/>
              <a:t>Разработать мобильное приложение на Android, которое предоставляется для курса НИСа среди студентов «НИУ ВШЭ»</a:t>
            </a:r>
          </a:p>
          <a:p>
            <a:endParaRPr lang="ru-RU" dirty="0"/>
          </a:p>
          <a:p>
            <a:r>
              <a:rPr lang="ru-RU" sz="2000" dirty="0">
                <a:hlinkClick r:id="rId2"/>
              </a:rPr>
              <a:t>Ссылка на репозиторий</a:t>
            </a:r>
            <a:endParaRPr lang="ru-RU" sz="2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Цели и задачи 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00" y="1424796"/>
            <a:ext cx="4564837" cy="723544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Задачи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41BF0F80-D572-54BE-C384-C82C9CAA5D04}"/>
              </a:ext>
            </a:extLst>
          </p:cNvPr>
          <p:cNvSpPr txBox="1">
            <a:spLocks/>
          </p:cNvSpPr>
          <p:nvPr/>
        </p:nvSpPr>
        <p:spPr>
          <a:xfrm>
            <a:off x="5958169" y="1501269"/>
            <a:ext cx="5383968" cy="5705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3200" b="1" dirty="0"/>
              <a:t>Цель</a:t>
            </a: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7BC2CDD-F1C8-AE65-A476-1B699F69B22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29802" y="5388627"/>
            <a:ext cx="5132387" cy="1382712"/>
          </a:xfrm>
        </p:spPr>
        <p:txBody>
          <a:bodyPr/>
          <a:lstStyle/>
          <a:p>
            <a:pPr marL="0" indent="0" algn="ctr">
              <a:buNone/>
            </a:pPr>
            <a:r>
              <a:rPr lang="ru-RU" sz="1600" dirty="0">
                <a:latin typeface="HSE Sans" panose="02000000000000000000" pitchFamily="50" charset="-52"/>
              </a:rPr>
              <a:t>Туракулов Исломбек Улугбекович </a:t>
            </a:r>
          </a:p>
          <a:p>
            <a:pPr marL="0" indent="0" algn="ctr">
              <a:buNone/>
            </a:pPr>
            <a:r>
              <a:rPr lang="ru-RU" sz="1600" dirty="0">
                <a:latin typeface="HSE Sans" panose="02000000000000000000" pitchFamily="50" charset="-52"/>
              </a:rPr>
              <a:t>БПИ204</a:t>
            </a:r>
          </a:p>
          <a:p>
            <a:pPr marL="0" indent="0" algn="ctr">
              <a:buNone/>
            </a:pPr>
            <a:r>
              <a:rPr lang="en-US" sz="1600" dirty="0">
                <a:latin typeface="HSE Sans" panose="02000000000000000000" pitchFamily="50" charset="-52"/>
                <a:hlinkClick r:id="rId3"/>
              </a:rPr>
              <a:t>iuturakulov@edu.hse.ru</a:t>
            </a:r>
            <a:r>
              <a:rPr lang="en-US" sz="1600" dirty="0">
                <a:latin typeface="HSE Sans" panose="02000000000000000000" pitchFamily="50" charset="-52"/>
              </a:rPr>
              <a:t> </a:t>
            </a:r>
            <a:endParaRPr lang="ru-RU" sz="1600" dirty="0">
              <a:latin typeface="HSE Sans" panose="02000000000000000000" pitchFamily="50" charset="-52"/>
            </a:endParaRPr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5645EA2-1F13-9601-95CD-2AB60410DB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56879" y="729634"/>
            <a:ext cx="3678237" cy="552450"/>
          </a:xfrm>
        </p:spPr>
        <p:txBody>
          <a:bodyPr>
            <a:noAutofit/>
          </a:bodyPr>
          <a:lstStyle/>
          <a:p>
            <a:r>
              <a:rPr lang="ru-RU" sz="2800" dirty="0">
                <a:latin typeface="HSE Sans" panose="02000000000000000000" pitchFamily="50" charset="-52"/>
              </a:rPr>
              <a:t>Спасибо за внимание!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286D28-CF4D-4A83-B4F3-35914D1746E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/>
          <a:srcRect t="5463" b="5463"/>
          <a:stretch/>
        </p:blipFill>
        <p:spPr>
          <a:xfrm>
            <a:off x="4126063" y="1362093"/>
            <a:ext cx="3939873" cy="3939873"/>
          </a:xfr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079D95-A927-810E-BBF0-3D516A2F9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173" y="4953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A9B377C-370B-4D53-0652-154A0E61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7493232" cy="1110215"/>
          </a:xfrm>
        </p:spPr>
        <p:txBody>
          <a:bodyPr>
            <a:noAutofit/>
          </a:bodyPr>
          <a:lstStyle/>
          <a:p>
            <a:r>
              <a:rPr lang="ru-RU" sz="3600" dirty="0"/>
              <a:t>Решения-аналоги</a:t>
            </a:r>
            <a:r>
              <a:rPr lang="en-US" sz="3600" dirty="0"/>
              <a:t>,</a:t>
            </a:r>
            <a:r>
              <a:rPr lang="ru-RU" sz="3600" dirty="0"/>
              <a:t> ключевые отличия и особенности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54" y="2715776"/>
            <a:ext cx="9785018" cy="3393234"/>
          </a:xfrm>
        </p:spPr>
        <p:txBody>
          <a:bodyPr>
            <a:noAutofit/>
          </a:bodyPr>
          <a:lstStyle/>
          <a:p>
            <a:r>
              <a:rPr lang="ru-RU" sz="3000" dirty="0"/>
              <a:t>В этой главе представлены продукты – аналоги, имеющихся у них функционал, ключевые особенности, плюсы и минусы аналогов в сравнении с созданным решением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3314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НИСа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1000" dirty="0"/>
            </a:br>
            <a:endParaRPr lang="ru-RU" dirty="0"/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0E108F47-095D-8C2D-2348-9565082F0B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199068" cy="408109"/>
          </a:xfrm>
        </p:spPr>
        <p:txBody>
          <a:bodyPr/>
          <a:lstStyle/>
          <a:p>
            <a:r>
              <a:rPr lang="ru-RU" sz="1200" dirty="0"/>
              <a:t>Рассмотрение технико-экономической эффективности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41444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текст, ноутбук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FF5F982-B166-633B-7BF4-03BD713181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6713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1E7E60C-D195-9645-46AF-8046AA0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рынка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1CD2D47-1A05-D580-0DE8-5C7DF5C22C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u-RU" sz="1800" dirty="0"/>
              <a:t>В данном разрабатываемом мобильном приложении удобно совмещать чаты, тесты и новостную ленту в единое целое. Предоставить доступ к материалам курса, которая является ключевой особенностью удобства использования для НИСа.</a:t>
            </a:r>
          </a:p>
          <a:p>
            <a:r>
              <a:rPr lang="ru-RU" sz="1800" dirty="0"/>
              <a:t>Сервисов</a:t>
            </a:r>
            <a:r>
              <a:rPr lang="en-US" sz="1800" dirty="0"/>
              <a:t>,</a:t>
            </a:r>
            <a:r>
              <a:rPr lang="ru-RU" sz="1800" dirty="0"/>
              <a:t> предоставляющих подобный контент не так много</a:t>
            </a:r>
            <a:r>
              <a:rPr lang="en-US" sz="1800" dirty="0"/>
              <a:t>.</a:t>
            </a:r>
            <a:r>
              <a:rPr lang="ru-RU" sz="1800" dirty="0"/>
              <a:t> К нашим конкурентам можно отнести как</a:t>
            </a:r>
            <a:r>
              <a:rPr lang="en-US" sz="1800" dirty="0"/>
              <a:t> </a:t>
            </a:r>
            <a:r>
              <a:rPr lang="ru-RU" sz="1800" dirty="0"/>
              <a:t>крупные компании и сервисы для провождения учебных курсов</a:t>
            </a:r>
            <a:r>
              <a:rPr lang="en-US" sz="1800" dirty="0"/>
              <a:t>,</a:t>
            </a:r>
            <a:r>
              <a:rPr lang="ru-RU" sz="1800" dirty="0"/>
              <a:t> такие как</a:t>
            </a:r>
            <a:r>
              <a:rPr lang="en-US" sz="1800" dirty="0"/>
              <a:t>:</a:t>
            </a:r>
            <a:r>
              <a:rPr lang="ru-RU" sz="1800" dirty="0"/>
              <a:t> ВКонтакте</a:t>
            </a:r>
            <a:r>
              <a:rPr lang="en-US" sz="1800" dirty="0"/>
              <a:t>,</a:t>
            </a:r>
            <a:r>
              <a:rPr lang="ru-RU" sz="1800" dirty="0"/>
              <a:t> </a:t>
            </a:r>
            <a:r>
              <a:rPr lang="en-US" sz="1800" dirty="0"/>
              <a:t>Campus Group, Society App, Learning Apps, Online Test Pad, ClassMarker, Quizizz, Coursera</a:t>
            </a:r>
            <a:endParaRPr lang="ru-RU" sz="1800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CC38702-15B9-AC56-618F-4F1B2683F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6142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6E17BE7-7A44-5ED2-5510-792E6BE21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472948" cy="536383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en-US" sz="1200" dirty="0"/>
              <a:t>HSE Apple</a:t>
            </a:r>
            <a:r>
              <a:rPr lang="ru-RU" sz="1200" dirty="0"/>
              <a:t>»</a:t>
            </a:r>
            <a:r>
              <a:rPr lang="en-US" sz="1200" dirty="0"/>
              <a:t> - </a:t>
            </a:r>
            <a:r>
              <a:rPr lang="ru-RU" sz="1200" dirty="0"/>
              <a:t>образовательная социальная сеть для НИСа по </a:t>
            </a:r>
            <a:r>
              <a:rPr lang="en-US" sz="1200" dirty="0"/>
              <a:t>iOS</a:t>
            </a:r>
            <a:r>
              <a:rPr lang="ru-RU" sz="1200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AF2790B7-01C1-50EC-C365-A5798934BC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1" y="548720"/>
            <a:ext cx="2826235" cy="408109"/>
          </a:xfrm>
        </p:spPr>
        <p:txBody>
          <a:bodyPr/>
          <a:lstStyle/>
          <a:p>
            <a:r>
              <a:rPr lang="ru-RU" sz="1200" dirty="0"/>
              <a:t>Рассмотрение технико-экономической эффективности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082429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527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61576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en-US" sz="1200" dirty="0"/>
              <a:t>HSE Apple</a:t>
            </a:r>
            <a:r>
              <a:rPr lang="ru-RU" sz="1200" dirty="0"/>
              <a:t>»</a:t>
            </a:r>
            <a:r>
              <a:rPr lang="en-US" sz="1200" dirty="0"/>
              <a:t> - </a:t>
            </a:r>
            <a:r>
              <a:rPr lang="ru-RU" sz="1200" dirty="0"/>
              <a:t>образовательная социальная сеть для НИСа по </a:t>
            </a:r>
            <a:r>
              <a:rPr lang="en-US" sz="1200" dirty="0"/>
              <a:t>iOS</a:t>
            </a:r>
            <a:r>
              <a:rPr lang="ru-RU" sz="1200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Перечень аналогов</a:t>
            </a:r>
          </a:p>
        </p:txBody>
      </p:sp>
      <p:graphicFrame>
        <p:nvGraphicFramePr>
          <p:cNvPr id="8" name="Таблица 16">
            <a:extLst>
              <a:ext uri="{FF2B5EF4-FFF2-40B4-BE49-F238E27FC236}">
                <a16:creationId xmlns:a16="http://schemas.microsoft.com/office/drawing/2014/main" id="{9DEB3B85-FA70-2DEE-6F6A-A25D151B3AF7}"/>
              </a:ext>
            </a:extLst>
          </p:cNvPr>
          <p:cNvGraphicFramePr>
            <a:graphicFrameLocks noGrp="1"/>
          </p:cNvGraphicFramePr>
          <p:nvPr>
            <p:ph type="tbl" sz="quarter" idx="19"/>
            <p:extLst>
              <p:ext uri="{D42A27DB-BD31-4B8C-83A1-F6EECF244321}">
                <p14:modId xmlns:p14="http://schemas.microsoft.com/office/powerpoint/2010/main" val="4116120565"/>
              </p:ext>
            </p:extLst>
          </p:nvPr>
        </p:nvGraphicFramePr>
        <p:xfrm>
          <a:off x="333640" y="1253766"/>
          <a:ext cx="11524720" cy="5232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90">
                  <a:extLst>
                    <a:ext uri="{9D8B030D-6E8A-4147-A177-3AD203B41FA5}">
                      <a16:colId xmlns:a16="http://schemas.microsoft.com/office/drawing/2014/main" val="1485558190"/>
                    </a:ext>
                  </a:extLst>
                </a:gridCol>
                <a:gridCol w="8505430">
                  <a:extLst>
                    <a:ext uri="{9D8B030D-6E8A-4147-A177-3AD203B41FA5}">
                      <a16:colId xmlns:a16="http://schemas.microsoft.com/office/drawing/2014/main" val="4065190663"/>
                    </a:ext>
                  </a:extLst>
                </a:gridCol>
              </a:tblGrid>
              <a:tr h="77438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ru-RU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 ВКонтакте</a:t>
                      </a:r>
                    </a:p>
                    <a:p>
                      <a:pPr marL="0" indent="0">
                        <a:buNone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Универсальное средство для общения и поиска друзей и одноклассников, которым ежедневно пользуются десятки миллионов человек.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399382"/>
                  </a:ext>
                </a:extLst>
              </a:tr>
              <a:tr h="59002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 CampusGroup</a:t>
                      </a:r>
                    </a:p>
                    <a:p>
                      <a:r>
                        <a:rPr lang="ru-RU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Платформа для создания приложения для университета или курса программы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5408"/>
                  </a:ext>
                </a:extLst>
              </a:tr>
              <a:tr h="63430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3. Society app</a:t>
                      </a:r>
                    </a:p>
                    <a:p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Сервис для создания студенческих групп университета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12425"/>
                  </a:ext>
                </a:extLst>
              </a:tr>
              <a:tr h="76934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4. </a:t>
                      </a: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Learning Apps</a:t>
                      </a:r>
                    </a:p>
                    <a:p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Сайт для поддержки обучения и преподавания с помощью небольших общедоступных интерактивных модулей.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59527"/>
                  </a:ext>
                </a:extLst>
              </a:tr>
              <a:tr h="76934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5. Online test pads</a:t>
                      </a:r>
                    </a:p>
                    <a:p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Сайт для прохождения онлайн тестов, опросов и кроссвордов. Онлайн конструктор тестов, опросов</a:t>
                      </a:r>
                      <a:endParaRPr lang="en-US" sz="15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38483"/>
                  </a:ext>
                </a:extLst>
              </a:tr>
              <a:tr h="56523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6. ClassMarker</a:t>
                      </a:r>
                    </a:p>
                    <a:p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Программное обеспечение для создания онлайн тестов</a:t>
                      </a:r>
                      <a:r>
                        <a:rPr lang="en-US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викторин для учителей и бизнеса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554704"/>
                  </a:ext>
                </a:extLst>
              </a:tr>
              <a:tr h="56523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7. Quizizz</a:t>
                      </a:r>
                    </a:p>
                    <a:p>
                      <a:pPr marL="0" indent="0">
                        <a:buNone/>
                      </a:pP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Программное обеспечения для прохождения групповых заданий тестов</a:t>
                      </a:r>
                      <a:r>
                        <a:rPr lang="en-US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внедрение оценок.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38600"/>
                  </a:ext>
                </a:extLst>
              </a:tr>
              <a:tr h="47943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8. </a:t>
                      </a:r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Coursera</a:t>
                      </a:r>
                      <a:endParaRPr lang="ru-RU" sz="15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Платформа </a:t>
                      </a: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массового онлайн-образования для университета и компаниями.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057375"/>
                  </a:ext>
                </a:extLst>
              </a:tr>
            </a:tbl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4EF39E-45A7-D519-231F-37F4C825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82" y="1164485"/>
            <a:ext cx="916491" cy="9164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390E73F-2AF3-89F2-2D25-30F55CC6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6" y="2122704"/>
            <a:ext cx="2632934" cy="3861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F4209F-7E27-A371-6A60-6C468563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52" y="2623874"/>
            <a:ext cx="613422" cy="61342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9CED6B4-1CCF-C378-7C8C-7D90AB084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735" y="3352302"/>
            <a:ext cx="704353" cy="70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Изображение выглядит как ножницы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C28FDF4D-F073-862C-3978-A622EE897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735" y="4102744"/>
            <a:ext cx="704353" cy="70435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D7FD73-CBC5-B86E-E0DE-F066CFA38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93" y="4969593"/>
            <a:ext cx="1952625" cy="295275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посуда, обеденный сервиз&#10;&#10;Автоматически созданное описание">
            <a:extLst>
              <a:ext uri="{FF2B5EF4-FFF2-40B4-BE49-F238E27FC236}">
                <a16:creationId xmlns:a16="http://schemas.microsoft.com/office/drawing/2014/main" id="{47B4BD8C-103B-3EAD-218C-BD10F874DF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993" y="5451201"/>
            <a:ext cx="1845271" cy="5043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15774A4-4BAC-63B8-EE30-DAD670F0DA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038" y="6000325"/>
            <a:ext cx="2507178" cy="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8">
            <a:extLst>
              <a:ext uri="{FF2B5EF4-FFF2-40B4-BE49-F238E27FC236}">
                <a16:creationId xmlns:a16="http://schemas.microsoft.com/office/drawing/2014/main" id="{6E628615-67D5-3546-AC2D-97F459F21FC4}"/>
              </a:ext>
            </a:extLst>
          </p:cNvPr>
          <p:cNvGraphicFramePr>
            <a:graphicFrameLocks noGrp="1"/>
          </p:cNvGraphicFramePr>
          <p:nvPr>
            <p:ph type="tbl" sz="quarter" idx="19"/>
            <p:extLst>
              <p:ext uri="{D42A27DB-BD31-4B8C-83A1-F6EECF244321}">
                <p14:modId xmlns:p14="http://schemas.microsoft.com/office/powerpoint/2010/main" val="1803276601"/>
              </p:ext>
            </p:extLst>
          </p:nvPr>
        </p:nvGraphicFramePr>
        <p:xfrm>
          <a:off x="279633" y="1184296"/>
          <a:ext cx="11643333" cy="554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270">
                  <a:extLst>
                    <a:ext uri="{9D8B030D-6E8A-4147-A177-3AD203B41FA5}">
                      <a16:colId xmlns:a16="http://schemas.microsoft.com/office/drawing/2014/main" val="1713801221"/>
                    </a:ext>
                  </a:extLst>
                </a:gridCol>
                <a:gridCol w="1440787">
                  <a:extLst>
                    <a:ext uri="{9D8B030D-6E8A-4147-A177-3AD203B41FA5}">
                      <a16:colId xmlns:a16="http://schemas.microsoft.com/office/drawing/2014/main" val="2513917481"/>
                    </a:ext>
                  </a:extLst>
                </a:gridCol>
                <a:gridCol w="1765052">
                  <a:extLst>
                    <a:ext uri="{9D8B030D-6E8A-4147-A177-3AD203B41FA5}">
                      <a16:colId xmlns:a16="http://schemas.microsoft.com/office/drawing/2014/main" val="3727429928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2453328631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3594598880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1520000069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3141569679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807659614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3342373438"/>
                    </a:ext>
                  </a:extLst>
                </a:gridCol>
              </a:tblGrid>
              <a:tr h="75552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274641"/>
                  </a:ext>
                </a:extLst>
              </a:tr>
              <a:tr h="2491763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Трансляции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Чат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Смайлики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Групповые новости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Материалы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Список заявок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Быстрое и простое создание приложения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приложения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Внутренние покупки в приложении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Вкладка 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“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Избранное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”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Собственная внутренняя почта пользователя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Создание бесконечного количества чатов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Внутренние покупки в приложении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Организация мероприятий в приложении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Трансляции в высоком качестве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приложений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Простое создание тестов и викторин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 на корректность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заданий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тестов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кроссвордов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Система для онлайн-трансляции уроков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 на корректность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Система проверка на антиплагиат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Имеется открытое 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API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для внедрения в приложения или платформы</a:t>
                      </a:r>
                      <a:endParaRPr lang="en-US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Простое импортирование ответов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Бесплатно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Онлайн прохождение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Проверка на антиплагиат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Расширенная политика анализа тестов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Мини-чат во время прохождения задания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Почти бесплатно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Расширенная версия прохождения курсов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Форум пользователей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Разделение курсов на отдельные категории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Интуитивно понятный интерфейс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88165"/>
                  </a:ext>
                </a:extLst>
              </a:tr>
              <a:tr h="222478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Сторонние приложения для создания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прохождения тестов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ролей для пользователей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ведомости с оценками</a:t>
                      </a:r>
                    </a:p>
                    <a:p>
                      <a:pPr marL="0" indent="0">
                        <a:buNone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Платный доступ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Чат доступен для отправки текста и изображения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обработки заявок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любой студент может войти в любой курс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оптимизация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Вылеты с приложения без информации об ошибке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Ежемесячная плата за содержание курса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прохождение и создание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разделение пользователей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чат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события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разделения для добавления участников в группы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обработка заявок на прохождение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Веб версия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чат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Имеется возможность отправки только изображения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Веб версия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Платно для расширения курса в будущем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чат курса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события для курса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общий чат для общения с пользователями курса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разделения курсов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Отсутствуют события для курса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 Большинство курсов платные или закрыты для обычного пользователя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870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7691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/>
              <a:t>«</a:t>
            </a:r>
            <a:r>
              <a:rPr lang="en-US" dirty="0"/>
              <a:t>HSE Apple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образовательная социальная сеть для НИСа по </a:t>
            </a:r>
            <a:r>
              <a:rPr lang="en-US" dirty="0"/>
              <a:t>iOS</a:t>
            </a:r>
            <a:r>
              <a:rPr lang="ru-RU" dirty="0"/>
              <a:t> разработке</a:t>
            </a:r>
            <a:br>
              <a:rPr lang="en-US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687338" cy="408109"/>
          </a:xfrm>
        </p:spPr>
        <p:txBody>
          <a:bodyPr/>
          <a:lstStyle/>
          <a:p>
            <a:r>
              <a:rPr lang="ru-RU" sz="1200" dirty="0"/>
              <a:t>Плюсы и минусы аналогов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4EF39E-45A7-D519-231F-37F4C825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09" y="1096268"/>
            <a:ext cx="916491" cy="9164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390E73F-2AF3-89F2-2D25-30F55CC67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60"/>
          <a:stretch/>
        </p:blipFill>
        <p:spPr>
          <a:xfrm>
            <a:off x="2379758" y="1364533"/>
            <a:ext cx="1607144" cy="3861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F4209F-7E27-A371-6A60-6C468563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560" y="1216590"/>
            <a:ext cx="675851" cy="67585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9CED6B4-1CCF-C378-7C8C-7D90AB084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23" y="1188088"/>
            <a:ext cx="704353" cy="70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 descr="Изображение выглядит как ножницы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C28FDF4D-F073-862C-3978-A622EE897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103" y="1153079"/>
            <a:ext cx="704353" cy="70435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D7FD73-CBC5-B86E-E0DE-F066CFA38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909" y="1444632"/>
            <a:ext cx="1264828" cy="191266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посуда, обеденный сервиз&#10;&#10;Автоматически созданное описание">
            <a:extLst>
              <a:ext uri="{FF2B5EF4-FFF2-40B4-BE49-F238E27FC236}">
                <a16:creationId xmlns:a16="http://schemas.microsoft.com/office/drawing/2014/main" id="{47B4BD8C-103B-3EAD-218C-BD10F874DF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440" y="1402041"/>
            <a:ext cx="1115664" cy="30494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15774A4-4BAC-63B8-EE30-DAD670F0DA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9121" y="1428456"/>
            <a:ext cx="1253245" cy="2521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0A3BEE-68FD-8C4A-41A1-020AE98D3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896" y="2813708"/>
            <a:ext cx="468039" cy="4724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4591702-6E16-641C-6A60-E4B9F9266B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633" y="5160678"/>
            <a:ext cx="628567" cy="62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B70EA2D-A5D6-C621-90AB-4490F919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29" y="1367580"/>
            <a:ext cx="8558102" cy="777025"/>
          </a:xfrm>
        </p:spPr>
        <p:txBody>
          <a:bodyPr>
            <a:noAutofit/>
          </a:bodyPr>
          <a:lstStyle/>
          <a:p>
            <a:r>
              <a:rPr lang="ru-RU" sz="3200" dirty="0"/>
              <a:t>Архитектура мобильного приложения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0D53BD-ED98-BDD8-82D3-12C9E11C1D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36839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E63C776-1D6E-CEFF-9492-C3C213264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9AC6D95-8543-4F6A-FFE6-183470589C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Выбор архитектуры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FE6B4D6-9C77-AF52-5754-73BE054282E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176" b="180"/>
          <a:stretch/>
        </p:blipFill>
        <p:spPr bwMode="auto">
          <a:xfrm>
            <a:off x="613458" y="1991990"/>
            <a:ext cx="10880203" cy="431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55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40B529A-7D74-B9EC-3B63-83FCB991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Ссылка на макет </a:t>
            </a:r>
            <a:r>
              <a:rPr lang="en-US" dirty="0"/>
              <a:t>Figma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8BB022-E24C-F9A5-940B-B16E7CC55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36839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DE4344C-B685-39F4-A537-93E12B4C3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D97F060-B07A-B573-BE83-8367A243DE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Ссылка на макет </a:t>
            </a:r>
            <a:r>
              <a:rPr lang="en-US" dirty="0"/>
              <a:t>Figma</a:t>
            </a:r>
            <a:endParaRPr lang="ru-R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0EB97D8-A56B-1992-829C-169D314B503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3" y="1762750"/>
            <a:ext cx="4325167" cy="4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81" name="Текст 3">
            <a:extLst>
              <a:ext uri="{FF2B5EF4-FFF2-40B4-BE49-F238E27FC236}">
                <a16:creationId xmlns:a16="http://schemas.microsoft.com/office/drawing/2014/main" id="{A9CAEC35-B32E-0561-CBC1-383B9989C2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77813"/>
              </p:ext>
            </p:extLst>
          </p:nvPr>
        </p:nvGraphicFramePr>
        <p:xfrm>
          <a:off x="850439" y="2331936"/>
          <a:ext cx="5245561" cy="3393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86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текст, воздушное судно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7F48F700-4688-0DE5-D608-FB791E7F1C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90696" y="2920780"/>
            <a:ext cx="2247784" cy="2247753"/>
          </a:xfr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Загрузочная страница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46266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br>
              <a:rPr lang="ru-RU" dirty="0"/>
            </a:br>
            <a:r>
              <a:rPr lang="ru-RU" dirty="0"/>
              <a:t>Загрузочная страница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3954D7-4C52-89E8-7365-CC4CF5B39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3" y="1941444"/>
            <a:ext cx="2247784" cy="4745323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монитор, снимок экрана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75EC9CDA-0EA1-9614-B851-3B6CB93C0A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" r="8112"/>
          <a:stretch/>
        </p:blipFill>
        <p:spPr>
          <a:xfrm>
            <a:off x="797730" y="1941444"/>
            <a:ext cx="2247784" cy="47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1632</Words>
  <Application>Microsoft Office PowerPoint</Application>
  <PresentationFormat>Широкоэкранный</PresentationFormat>
  <Paragraphs>231</Paragraphs>
  <Slides>20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HSE Sans</vt:lpstr>
      <vt:lpstr>Roboto</vt:lpstr>
      <vt:lpstr>Тема Office</vt:lpstr>
      <vt:lpstr>«HSE Apple» - образовательная социальная сеть для НИСа по iOS разработке /educational social network for a research seminar on iOS development  Программный,  Командный проект</vt:lpstr>
      <vt:lpstr>Задачи</vt:lpstr>
      <vt:lpstr>Решения-аналоги, ключевые отличия и особенности</vt:lpstr>
      <vt:lpstr>Определение рынка</vt:lpstr>
      <vt:lpstr>Презентация PowerPoint</vt:lpstr>
      <vt:lpstr>Презентация PowerPoint</vt:lpstr>
      <vt:lpstr>Архитектура мобильного приложения </vt:lpstr>
      <vt:lpstr>Ссылка на макет Figma</vt:lpstr>
      <vt:lpstr>Загрузочная страница</vt:lpstr>
      <vt:lpstr>Авторизация через ЕЛК</vt:lpstr>
      <vt:lpstr>Страница «Выбор курсов» и «Чаты»</vt:lpstr>
      <vt:lpstr>Страница «Выбор курсов» и «Чаты»</vt:lpstr>
      <vt:lpstr>Текущие и завершённые тесты</vt:lpstr>
      <vt:lpstr>Создание и удаление новостного события</vt:lpstr>
      <vt:lpstr>Изменение новостного события</vt:lpstr>
      <vt:lpstr>Профиль пользователя с ролью «Ассистент» или «Студент»</vt:lpstr>
      <vt:lpstr>Презентация PowerPoint</vt:lpstr>
      <vt:lpstr>Особенности разрабатываемого программного обеспечения</vt:lpstr>
      <vt:lpstr>Список использованных источников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«HSE Apple» - образовательная социальная сеть для НИСа по iOS разработке «HSE Apple» – educational social network for a research seminar on iOS development</dc:title>
  <dc:creator>Туракулов Исломбек Улугбекович</dc:creator>
  <cp:lastModifiedBy>Туракулов Исломбек Улугбекович</cp:lastModifiedBy>
  <cp:revision>73</cp:revision>
  <dcterms:created xsi:type="dcterms:W3CDTF">2022-05-14T13:54:03Z</dcterms:created>
  <dcterms:modified xsi:type="dcterms:W3CDTF">2022-05-15T15:25:34Z</dcterms:modified>
</cp:coreProperties>
</file>